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0275213" cy="42811700"/>
  <p:notesSz cx="6805613" cy="9944100"/>
  <p:defaultTextStyle>
    <a:defPPr>
      <a:defRPr lang="nl-NL"/>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13">
          <p15:clr>
            <a:srgbClr val="A4A3A4"/>
          </p15:clr>
        </p15:guide>
        <p15:guide id="2" pos="190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7823"/>
    <a:srgbClr val="0F1012"/>
    <a:srgbClr val="FCE1BE"/>
    <a:srgbClr val="FADAB3"/>
    <a:srgbClr val="FEE7C9"/>
    <a:srgbClr val="005857"/>
    <a:srgbClr val="027077"/>
    <a:srgbClr val="FFEED6"/>
    <a:srgbClr val="006060"/>
    <a:srgbClr val="4A5B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68" autoAdjust="0"/>
    <p:restoredTop sz="98633" autoAdjust="0"/>
  </p:normalViewPr>
  <p:slideViewPr>
    <p:cSldViewPr snapToObjects="1">
      <p:cViewPr>
        <p:scale>
          <a:sx n="28" d="100"/>
          <a:sy n="28" d="100"/>
        </p:scale>
        <p:origin x="608" y="-32"/>
      </p:cViewPr>
      <p:guideLst>
        <p:guide orient="horz" pos="6713"/>
        <p:guide pos="190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ADC829B4-9606-2A42-8BE7-C95716C4B49D}" type="datetimeFigureOut">
              <a:rPr lang="nl-NL" smtClean="0"/>
              <a:t>4-4-2018</a:t>
            </a:fld>
            <a:endParaRPr lang="nl-NL"/>
          </a:p>
        </p:txBody>
      </p:sp>
      <p:sp>
        <p:nvSpPr>
          <p:cNvPr id="4" name="Tijdelijke aanduiding voor dia-afbeelding 3"/>
          <p:cNvSpPr>
            <a:spLocks noGrp="1" noRot="1" noChangeAspect="1"/>
          </p:cNvSpPr>
          <p:nvPr>
            <p:ph type="sldImg" idx="2"/>
          </p:nvPr>
        </p:nvSpPr>
        <p:spPr>
          <a:xfrm>
            <a:off x="2084388" y="746125"/>
            <a:ext cx="2636837"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BE81A27-1440-C343-B73A-EDC558E67D24}" type="slidenum">
              <a:rPr lang="nl-NL" smtClean="0"/>
              <a:t>‹#›</a:t>
            </a:fld>
            <a:endParaRPr lang="nl-NL"/>
          </a:p>
        </p:txBody>
      </p:sp>
    </p:spTree>
    <p:extLst>
      <p:ext uri="{BB962C8B-B14F-4D97-AF65-F5344CB8AC3E}">
        <p14:creationId xmlns:p14="http://schemas.microsoft.com/office/powerpoint/2010/main" val="3671954100"/>
      </p:ext>
    </p:extLst>
  </p:cSld>
  <p:clrMap bg1="lt1" tx1="dk1" bg2="lt2" tx2="dk2" accent1="accent1" accent2="accent2" accent3="accent3" accent4="accent4" accent5="accent5" accent6="accent6" hlink="hlink" folHlink="folHlink"/>
  <p:notesStyle>
    <a:lvl1pPr marL="0" algn="l" defTabSz="2088170" rtl="0" eaLnBrk="1" latinLnBrk="0" hangingPunct="1">
      <a:defRPr sz="5500" kern="1200">
        <a:solidFill>
          <a:schemeClr val="tx1"/>
        </a:solidFill>
        <a:latin typeface="+mn-lt"/>
        <a:ea typeface="+mn-ea"/>
        <a:cs typeface="+mn-cs"/>
      </a:defRPr>
    </a:lvl1pPr>
    <a:lvl2pPr marL="2088170" algn="l" defTabSz="2088170" rtl="0" eaLnBrk="1" latinLnBrk="0" hangingPunct="1">
      <a:defRPr sz="5500" kern="1200">
        <a:solidFill>
          <a:schemeClr val="tx1"/>
        </a:solidFill>
        <a:latin typeface="+mn-lt"/>
        <a:ea typeface="+mn-ea"/>
        <a:cs typeface="+mn-cs"/>
      </a:defRPr>
    </a:lvl2pPr>
    <a:lvl3pPr marL="4176339" algn="l" defTabSz="2088170" rtl="0" eaLnBrk="1" latinLnBrk="0" hangingPunct="1">
      <a:defRPr sz="5500" kern="1200">
        <a:solidFill>
          <a:schemeClr val="tx1"/>
        </a:solidFill>
        <a:latin typeface="+mn-lt"/>
        <a:ea typeface="+mn-ea"/>
        <a:cs typeface="+mn-cs"/>
      </a:defRPr>
    </a:lvl3pPr>
    <a:lvl4pPr marL="6264509" algn="l" defTabSz="2088170" rtl="0" eaLnBrk="1" latinLnBrk="0" hangingPunct="1">
      <a:defRPr sz="5500" kern="1200">
        <a:solidFill>
          <a:schemeClr val="tx1"/>
        </a:solidFill>
        <a:latin typeface="+mn-lt"/>
        <a:ea typeface="+mn-ea"/>
        <a:cs typeface="+mn-cs"/>
      </a:defRPr>
    </a:lvl4pPr>
    <a:lvl5pPr marL="8352678" algn="l" defTabSz="2088170" rtl="0" eaLnBrk="1" latinLnBrk="0" hangingPunct="1">
      <a:defRPr sz="5500" kern="1200">
        <a:solidFill>
          <a:schemeClr val="tx1"/>
        </a:solidFill>
        <a:latin typeface="+mn-lt"/>
        <a:ea typeface="+mn-ea"/>
        <a:cs typeface="+mn-cs"/>
      </a:defRPr>
    </a:lvl5pPr>
    <a:lvl6pPr marL="10440848" algn="l" defTabSz="2088170" rtl="0" eaLnBrk="1" latinLnBrk="0" hangingPunct="1">
      <a:defRPr sz="5500" kern="1200">
        <a:solidFill>
          <a:schemeClr val="tx1"/>
        </a:solidFill>
        <a:latin typeface="+mn-lt"/>
        <a:ea typeface="+mn-ea"/>
        <a:cs typeface="+mn-cs"/>
      </a:defRPr>
    </a:lvl6pPr>
    <a:lvl7pPr marL="12529017" algn="l" defTabSz="2088170" rtl="0" eaLnBrk="1" latinLnBrk="0" hangingPunct="1">
      <a:defRPr sz="5500" kern="1200">
        <a:solidFill>
          <a:schemeClr val="tx1"/>
        </a:solidFill>
        <a:latin typeface="+mn-lt"/>
        <a:ea typeface="+mn-ea"/>
        <a:cs typeface="+mn-cs"/>
      </a:defRPr>
    </a:lvl7pPr>
    <a:lvl8pPr marL="14617187" algn="l" defTabSz="2088170" rtl="0" eaLnBrk="1" latinLnBrk="0" hangingPunct="1">
      <a:defRPr sz="5500" kern="1200">
        <a:solidFill>
          <a:schemeClr val="tx1"/>
        </a:solidFill>
        <a:latin typeface="+mn-lt"/>
        <a:ea typeface="+mn-ea"/>
        <a:cs typeface="+mn-cs"/>
      </a:defRPr>
    </a:lvl8pPr>
    <a:lvl9pPr marL="16705356" algn="l" defTabSz="2088170"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84388" y="746125"/>
            <a:ext cx="2636837" cy="37290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BE81A27-1440-C343-B73A-EDC558E67D24}" type="slidenum">
              <a:rPr lang="nl-NL" smtClean="0"/>
              <a:t>1</a:t>
            </a:fld>
            <a:endParaRPr lang="nl-NL"/>
          </a:p>
        </p:txBody>
      </p:sp>
    </p:spTree>
    <p:extLst>
      <p:ext uri="{BB962C8B-B14F-4D97-AF65-F5344CB8AC3E}">
        <p14:creationId xmlns:p14="http://schemas.microsoft.com/office/powerpoint/2010/main" val="20460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99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1513761" y="9989405"/>
            <a:ext cx="27247692" cy="28253743"/>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5" name="Tijdelijke aanduiding voor voettekst 4"/>
          <p:cNvSpPr>
            <a:spLocks noGrp="1"/>
          </p:cNvSpPr>
          <p:nvPr>
            <p:ph type="ftr" sz="quarter" idx="11"/>
          </p:nvPr>
        </p:nvSpPr>
        <p:spPr>
          <a:xfrm>
            <a:off x="10344034" y="39680111"/>
            <a:ext cx="9587151" cy="227932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235095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2767530" y="7571328"/>
            <a:ext cx="31894096" cy="161257404"/>
          </a:xfrm>
          <a:prstGeom prst="rect">
            <a:avLst/>
          </a:prstGeo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7085241" y="7571328"/>
            <a:ext cx="95177701" cy="161257404"/>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5" name="Tijdelijke aanduiding voor voettekst 4"/>
          <p:cNvSpPr>
            <a:spLocks noGrp="1"/>
          </p:cNvSpPr>
          <p:nvPr>
            <p:ph type="ftr" sz="quarter" idx="11"/>
          </p:nvPr>
        </p:nvSpPr>
        <p:spPr>
          <a:xfrm>
            <a:off x="10344034" y="39680111"/>
            <a:ext cx="9587151" cy="227932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188271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a:lstStyle/>
          <a:p>
            <a:r>
              <a:rPr lang="nl-NL" smtClean="0"/>
              <a:t>Titelstijl van model bewerken</a:t>
            </a:r>
            <a:endParaRPr lang="nl-NL"/>
          </a:p>
        </p:txBody>
      </p:sp>
      <p:sp>
        <p:nvSpPr>
          <p:cNvPr id="3" name="Tijdelijke aanduiding voor inhoud 2"/>
          <p:cNvSpPr>
            <a:spLocks noGrp="1"/>
          </p:cNvSpPr>
          <p:nvPr>
            <p:ph idx="1"/>
          </p:nvPr>
        </p:nvSpPr>
        <p:spPr>
          <a:xfrm>
            <a:off x="1513761" y="9989405"/>
            <a:ext cx="27247692" cy="28253743"/>
          </a:xfrm>
          <a:prstGeom prst="rect">
            <a:avLst/>
          </a:prstGeo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5" name="Tijdelijke aanduiding voor voettekst 4"/>
          <p:cNvSpPr>
            <a:spLocks noGrp="1"/>
          </p:cNvSpPr>
          <p:nvPr>
            <p:ph type="ftr" sz="quarter" idx="11"/>
          </p:nvPr>
        </p:nvSpPr>
        <p:spPr>
          <a:xfrm>
            <a:off x="10344034" y="39680111"/>
            <a:ext cx="9587151" cy="227932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275366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391536" y="27510485"/>
            <a:ext cx="25733931" cy="8502880"/>
          </a:xfrm>
          <a:prstGeom prst="rect">
            <a:avLst/>
          </a:prstGeom>
        </p:spPr>
        <p:txBody>
          <a:bodyPr anchor="t"/>
          <a:lstStyle>
            <a:lvl1pPr algn="l">
              <a:defRPr sz="183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2391536" y="18145433"/>
            <a:ext cx="25733931" cy="9365057"/>
          </a:xfrm>
          <a:prstGeom prst="rect">
            <a:avLst/>
          </a:prstGeo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5" name="Tijdelijke aanduiding voor voettekst 4"/>
          <p:cNvSpPr>
            <a:spLocks noGrp="1"/>
          </p:cNvSpPr>
          <p:nvPr>
            <p:ph type="ftr" sz="quarter" idx="11"/>
          </p:nvPr>
        </p:nvSpPr>
        <p:spPr>
          <a:xfrm>
            <a:off x="10344034" y="39680111"/>
            <a:ext cx="9587151" cy="227932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99955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7085241" y="44100018"/>
            <a:ext cx="63535898" cy="124728716"/>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71125727" y="44100018"/>
            <a:ext cx="63535898" cy="124728716"/>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6" name="Tijdelijke aanduiding voor voettekst 5"/>
          <p:cNvSpPr>
            <a:spLocks noGrp="1"/>
          </p:cNvSpPr>
          <p:nvPr>
            <p:ph type="ftr" sz="quarter" idx="11"/>
          </p:nvPr>
        </p:nvSpPr>
        <p:spPr>
          <a:xfrm>
            <a:off x="10344034" y="39680111"/>
            <a:ext cx="9587151" cy="2279327"/>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288161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1513761" y="9583085"/>
            <a:ext cx="13376810" cy="3993774"/>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1513761" y="13576858"/>
            <a:ext cx="13376810" cy="24666281"/>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15379392" y="9583085"/>
            <a:ext cx="13382065" cy="3993774"/>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15379392" y="13576858"/>
            <a:ext cx="13382065" cy="24666281"/>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8" name="Tijdelijke aanduiding voor voettekst 7"/>
          <p:cNvSpPr>
            <a:spLocks noGrp="1"/>
          </p:cNvSpPr>
          <p:nvPr>
            <p:ph type="ftr" sz="quarter" idx="11"/>
          </p:nvPr>
        </p:nvSpPr>
        <p:spPr>
          <a:xfrm>
            <a:off x="10344034" y="39680111"/>
            <a:ext cx="9587151" cy="2279327"/>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210414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513761" y="1714453"/>
            <a:ext cx="27247692" cy="7135284"/>
          </a:xfrm>
          <a:prstGeom prst="rect">
            <a:avLst/>
          </a:prstGeom>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4" name="Tijdelijke aanduiding voor voettekst 3"/>
          <p:cNvSpPr>
            <a:spLocks noGrp="1"/>
          </p:cNvSpPr>
          <p:nvPr>
            <p:ph type="ftr" sz="quarter" idx="11"/>
          </p:nvPr>
        </p:nvSpPr>
        <p:spPr>
          <a:xfrm>
            <a:off x="10344034" y="39680111"/>
            <a:ext cx="9587151" cy="2279327"/>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89066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3" name="Tijdelijke aanduiding voor voettekst 2"/>
          <p:cNvSpPr>
            <a:spLocks noGrp="1"/>
          </p:cNvSpPr>
          <p:nvPr>
            <p:ph type="ftr" sz="quarter" idx="11"/>
          </p:nvPr>
        </p:nvSpPr>
        <p:spPr>
          <a:xfrm>
            <a:off x="10344034" y="39680111"/>
            <a:ext cx="9587151" cy="2279327"/>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251161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13763" y="1704545"/>
            <a:ext cx="9960336" cy="7254205"/>
          </a:xfrm>
          <a:prstGeom prst="rect">
            <a:avLst/>
          </a:prstGeom>
        </p:spPr>
        <p:txBody>
          <a:bodyPr anchor="b"/>
          <a:lstStyle>
            <a:lvl1pPr algn="l">
              <a:defRPr sz="9100" b="1"/>
            </a:lvl1pPr>
          </a:lstStyle>
          <a:p>
            <a:r>
              <a:rPr lang="nl-NL" smtClean="0"/>
              <a:t>Titelstijl van model bewerken</a:t>
            </a:r>
            <a:endParaRPr lang="nl-NL"/>
          </a:p>
        </p:txBody>
      </p:sp>
      <p:sp>
        <p:nvSpPr>
          <p:cNvPr id="3" name="Tijdelijke aanduiding voor inhoud 2"/>
          <p:cNvSpPr>
            <a:spLocks noGrp="1"/>
          </p:cNvSpPr>
          <p:nvPr>
            <p:ph idx="1"/>
          </p:nvPr>
        </p:nvSpPr>
        <p:spPr>
          <a:xfrm>
            <a:off x="11836770" y="1704544"/>
            <a:ext cx="16924685" cy="36538601"/>
          </a:xfrm>
          <a:prstGeom prst="rect">
            <a:avLst/>
          </a:prstGeo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1513763" y="8958753"/>
            <a:ext cx="9960336" cy="29284395"/>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nl-NL" smtClean="0"/>
              <a:t>Klik om de tekststijl van het model te bewerken</a:t>
            </a:r>
          </a:p>
        </p:txBody>
      </p:sp>
      <p:sp>
        <p:nvSpPr>
          <p:cNvPr id="5" name="Tijdelijke aanduiding voor datum 4"/>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6" name="Tijdelijke aanduiding voor voettekst 5"/>
          <p:cNvSpPr>
            <a:spLocks noGrp="1"/>
          </p:cNvSpPr>
          <p:nvPr>
            <p:ph type="ftr" sz="quarter" idx="11"/>
          </p:nvPr>
        </p:nvSpPr>
        <p:spPr>
          <a:xfrm>
            <a:off x="10344034" y="39680111"/>
            <a:ext cx="9587151" cy="2279327"/>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12305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934154" y="29968190"/>
            <a:ext cx="18165128" cy="3537914"/>
          </a:xfrm>
          <a:prstGeom prst="rect">
            <a:avLst/>
          </a:prstGeom>
        </p:spPr>
        <p:txBody>
          <a:bodyPr anchor="b"/>
          <a:lstStyle>
            <a:lvl1pPr algn="l">
              <a:defRPr sz="91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934154" y="3825304"/>
            <a:ext cx="18165128" cy="25687020"/>
          </a:xfrm>
          <a:prstGeom prst="rect">
            <a:avLst/>
          </a:prstGeo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r>
              <a:rPr lang="nl-NL" smtClean="0"/>
              <a:t>Sleep de afbeelding naar de tijdelijke aanduiding of klik op het pictogram als u een afbeelding wilt toevoegen</a:t>
            </a:r>
            <a:endParaRPr lang="nl-NL"/>
          </a:p>
        </p:txBody>
      </p:sp>
      <p:sp>
        <p:nvSpPr>
          <p:cNvPr id="4" name="Tijdelijke aanduiding voor tekst 3"/>
          <p:cNvSpPr>
            <a:spLocks noGrp="1"/>
          </p:cNvSpPr>
          <p:nvPr>
            <p:ph type="body" sz="half" idx="2"/>
          </p:nvPr>
        </p:nvSpPr>
        <p:spPr>
          <a:xfrm>
            <a:off x="5934154" y="33506104"/>
            <a:ext cx="18165128" cy="5024425"/>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nl-NL" smtClean="0"/>
              <a:t>Klik om de tekststijl van het model te bewerken</a:t>
            </a:r>
          </a:p>
        </p:txBody>
      </p:sp>
      <p:sp>
        <p:nvSpPr>
          <p:cNvPr id="5" name="Tijdelijke aanduiding voor datum 4"/>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4-4-2018</a:t>
            </a:fld>
            <a:endParaRPr lang="nl-NL"/>
          </a:p>
        </p:txBody>
      </p:sp>
      <p:sp>
        <p:nvSpPr>
          <p:cNvPr id="6" name="Tijdelijke aanduiding voor voettekst 5"/>
          <p:cNvSpPr>
            <a:spLocks noGrp="1"/>
          </p:cNvSpPr>
          <p:nvPr>
            <p:ph type="ftr" sz="quarter" idx="11"/>
          </p:nvPr>
        </p:nvSpPr>
        <p:spPr>
          <a:xfrm>
            <a:off x="10344034" y="39680111"/>
            <a:ext cx="9587151" cy="2279327"/>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217593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34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nl-NL"/>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s://www.uu.nl/organisatie/departement-informatica" TargetMode="External"/><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6" name="Rechthoek 25"/>
          <p:cNvSpPr/>
          <p:nvPr/>
        </p:nvSpPr>
        <p:spPr>
          <a:xfrm>
            <a:off x="1526116" y="26231069"/>
            <a:ext cx="27355276" cy="6119997"/>
          </a:xfrm>
          <a:prstGeom prst="rect">
            <a:avLst/>
          </a:prstGeom>
          <a:solidFill>
            <a:srgbClr val="FFEED6"/>
          </a:solidFill>
          <a:ln>
            <a:solidFill>
              <a:srgbClr val="FBDDB8"/>
            </a:solidFill>
          </a:ln>
          <a:effectLst>
            <a:outerShdw blurRad="111125" dist="50800" dir="2700000" algn="tl" rotWithShape="0">
              <a:srgbClr val="404B4E">
                <a:alpha val="1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hthoek 26"/>
          <p:cNvSpPr/>
          <p:nvPr/>
        </p:nvSpPr>
        <p:spPr>
          <a:xfrm>
            <a:off x="18711486" y="12385303"/>
            <a:ext cx="10165139" cy="6608473"/>
          </a:xfrm>
          <a:prstGeom prst="rect">
            <a:avLst/>
          </a:prstGeom>
          <a:solidFill>
            <a:srgbClr val="FFEED6"/>
          </a:solidFill>
          <a:ln>
            <a:solidFill>
              <a:srgbClr val="FBDDB8"/>
            </a:solidFill>
          </a:ln>
          <a:effectLst>
            <a:outerShdw blurRad="111125" dist="50800" dir="2700000" algn="tl" rotWithShape="0">
              <a:srgbClr val="404B4E">
                <a:alpha val="1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sz="2300" kern="1200" dirty="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8" name="Rechte verbindingslijn 27"/>
          <p:cNvCxnSpPr/>
          <p:nvPr/>
        </p:nvCxnSpPr>
        <p:spPr>
          <a:xfrm>
            <a:off x="1456088" y="11972802"/>
            <a:ext cx="27579062" cy="0"/>
          </a:xfrm>
          <a:prstGeom prst="line">
            <a:avLst/>
          </a:prstGeom>
          <a:ln w="28575" cap="flat" cmpd="sng" algn="ctr">
            <a:solidFill>
              <a:srgbClr val="E478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Rechthoek 30"/>
          <p:cNvSpPr/>
          <p:nvPr/>
        </p:nvSpPr>
        <p:spPr>
          <a:xfrm>
            <a:off x="18711486" y="19405183"/>
            <a:ext cx="10151455" cy="6212941"/>
          </a:xfrm>
          <a:prstGeom prst="rect">
            <a:avLst/>
          </a:prstGeom>
          <a:solidFill>
            <a:srgbClr val="FFEED6"/>
          </a:solidFill>
          <a:ln>
            <a:solidFill>
              <a:srgbClr val="FBDDB8"/>
            </a:solidFill>
          </a:ln>
          <a:effectLst>
            <a:outerShdw blurRad="111125" dist="50800" dir="2700000" algn="tl" rotWithShape="0">
              <a:srgbClr val="404B4E">
                <a:alpha val="1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30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Rechthoek 33"/>
          <p:cNvSpPr/>
          <p:nvPr/>
        </p:nvSpPr>
        <p:spPr>
          <a:xfrm>
            <a:off x="11105158" y="12404849"/>
            <a:ext cx="7348007" cy="7670487"/>
          </a:xfrm>
          <a:prstGeom prst="rect">
            <a:avLst/>
          </a:prstGeom>
          <a:solidFill>
            <a:srgbClr val="FFEED6"/>
          </a:solidFill>
          <a:ln>
            <a:solidFill>
              <a:srgbClr val="E47823"/>
            </a:solidFill>
          </a:ln>
          <a:effectLst>
            <a:outerShdw blurRad="111125" dist="50800" dir="2700000" algn="tl" rotWithShape="0">
              <a:srgbClr val="404B4E">
                <a:alpha val="1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30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kstvak 19"/>
          <p:cNvSpPr txBox="1">
            <a:spLocks/>
          </p:cNvSpPr>
          <p:nvPr/>
        </p:nvSpPr>
        <p:spPr>
          <a:xfrm>
            <a:off x="1526115" y="6068146"/>
            <a:ext cx="21316347" cy="5605005"/>
          </a:xfrm>
          <a:prstGeom prst="rect">
            <a:avLst/>
          </a:prstGeom>
          <a:noFill/>
        </p:spPr>
        <p:txBody>
          <a:bodyPr wrap="square" lIns="0" tIns="0" rIns="0" bIns="0" rtlCol="0">
            <a:noAutofit/>
          </a:bodyPr>
          <a:lstStyle/>
          <a:p>
            <a:pPr>
              <a:lnSpc>
                <a:spcPct val="150000"/>
              </a:lnSpc>
              <a:spcAft>
                <a:spcPts val="600"/>
              </a:spcAft>
            </a:pPr>
            <a:r>
              <a:rPr lang="nl-NL" sz="4800" b="1" dirty="0">
                <a:solidFill>
                  <a:srgbClr val="C00000"/>
                </a:solidFill>
                <a:latin typeface="Verdana" panose="020B0604030504040204" pitchFamily="34" charset="0"/>
                <a:ea typeface="Verdana" panose="020B0604030504040204" pitchFamily="34" charset="0"/>
                <a:cs typeface="Verdana" panose="020B0604030504040204" pitchFamily="34" charset="0"/>
              </a:rPr>
              <a:t>PhD-programma IT | UU – Publieke sector</a:t>
            </a:r>
          </a:p>
          <a:p>
            <a:pPr>
              <a:lnSpc>
                <a:spcPct val="150000"/>
              </a:lnSpc>
              <a:tabLst>
                <a:tab pos="6280150" algn="l"/>
                <a:tab pos="13908088" algn="l"/>
              </a:tabLst>
            </a:pPr>
            <a:r>
              <a:rPr lang="nl-NL"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PhD – student: 	Roel Brouwer 	</a:t>
            </a:r>
            <a:br>
              <a:rPr lang="nl-NL"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br>
            <a:r>
              <a:rPr lang="nl-NL"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Startdatum PhD-traject:	1-12-2017</a:t>
            </a:r>
          </a:p>
          <a:p>
            <a:pPr>
              <a:lnSpc>
                <a:spcPct val="150000"/>
              </a:lnSpc>
              <a:tabLst>
                <a:tab pos="6280150" algn="l"/>
                <a:tab pos="13908088" algn="l"/>
              </a:tabLst>
            </a:pP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Werkzaam</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bij</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ITS -</a:t>
            </a:r>
            <a:r>
              <a:rPr lang="en-US" sz="3200" b="1" dirty="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nl-NL" sz="3200" b="1" dirty="0">
                <a:solidFill>
                  <a:srgbClr val="0F1012"/>
                </a:solidFill>
                <a:latin typeface="Verdana" panose="020B0604030504040204" pitchFamily="34" charset="0"/>
                <a:ea typeface="Verdana" panose="020B0604030504040204" pitchFamily="34" charset="0"/>
                <a:cs typeface="Verdana" panose="020B0604030504040204" pitchFamily="34" charset="0"/>
              </a:rPr>
              <a:t>Information </a:t>
            </a:r>
            <a:r>
              <a:rPr lang="nl-NL" sz="3200" b="1" dirty="0" err="1">
                <a:solidFill>
                  <a:srgbClr val="0F1012"/>
                </a:solidFill>
                <a:latin typeface="Verdana" panose="020B0604030504040204" pitchFamily="34" charset="0"/>
                <a:ea typeface="Verdana" panose="020B0604030504040204" pitchFamily="34" charset="0"/>
                <a:cs typeface="Verdana" panose="020B0604030504040204" pitchFamily="34" charset="0"/>
              </a:rPr>
              <a:t>and</a:t>
            </a:r>
            <a:r>
              <a:rPr lang="nl-NL" sz="3200" b="1" dirty="0">
                <a:solidFill>
                  <a:srgbClr val="0F1012"/>
                </a:solidFill>
                <a:latin typeface="Verdana" panose="020B0604030504040204" pitchFamily="34" charset="0"/>
                <a:ea typeface="Verdana" panose="020B0604030504040204" pitchFamily="34" charset="0"/>
                <a:cs typeface="Verdana" panose="020B0604030504040204" pitchFamily="34" charset="0"/>
              </a:rPr>
              <a:t> Technology Services </a:t>
            </a:r>
            <a:r>
              <a:rPr lang="nl-NL"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 Research IT</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p>
          <a:p>
            <a:pPr>
              <a:lnSpc>
                <a:spcPct val="150000"/>
              </a:lnSpc>
              <a:tabLst>
                <a:tab pos="6280150" algn="l"/>
                <a:tab pos="13908088" algn="l"/>
              </a:tabLst>
            </a:pP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Functie</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ICT-developer </a:t>
            </a: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bij</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onderzoekssystemen</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en</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datamanagement</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b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b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Leidinggevende</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Drs. </a:t>
            </a: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Folkert</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-Jan de Groot</a:t>
            </a:r>
          </a:p>
          <a:p>
            <a:pPr>
              <a:lnSpc>
                <a:spcPct val="150000"/>
              </a:lnSpc>
              <a:tabLst>
                <a:tab pos="6280150" algn="l"/>
                <a:tab pos="13908088" algn="l"/>
              </a:tabLst>
            </a:pP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Promotiebegeleiding</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UU: 	</a:t>
            </a:r>
            <a:r>
              <a:rPr lang="en-US" sz="3200" b="1" dirty="0">
                <a:solidFill>
                  <a:srgbClr val="0F1012"/>
                </a:solidFill>
                <a:latin typeface="Verdana" panose="020B0604030504040204" pitchFamily="34" charset="0"/>
                <a:ea typeface="Verdana" panose="020B0604030504040204" pitchFamily="34" charset="0"/>
                <a:cs typeface="Verdana" panose="020B0604030504040204" pitchFamily="34" charset="0"/>
              </a:rPr>
              <a:t>D</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r</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F.P.M. Frank Dignum (P) </a:t>
            </a:r>
            <a:r>
              <a:rPr lang="en-US" sz="3200" b="1"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en</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Dr</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en-US" sz="3200" b="1" dirty="0">
                <a:solidFill>
                  <a:srgbClr val="0F1012"/>
                </a:solidFill>
                <a:latin typeface="Verdana" panose="020B0604030504040204" pitchFamily="34" charset="0"/>
                <a:ea typeface="Verdana" panose="020B0604030504040204" pitchFamily="34" charset="0"/>
                <a:cs typeface="Verdana" panose="020B0604030504040204" pitchFamily="34" charset="0"/>
              </a:rPr>
              <a:t>I</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r</a:t>
            </a:r>
            <a:r>
              <a:rPr lang="en-US" sz="3200" b="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J.M. Marjan van den Akker</a:t>
            </a:r>
          </a:p>
          <a:p>
            <a:pPr>
              <a:lnSpc>
                <a:spcPct val="200000"/>
              </a:lnSpc>
            </a:pPr>
            <a:endParaRPr lang="nl-NL" sz="2300" b="1" dirty="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5" name="Rechte verbindingslijn 44"/>
          <p:cNvCxnSpPr/>
          <p:nvPr/>
        </p:nvCxnSpPr>
        <p:spPr>
          <a:xfrm>
            <a:off x="1559955" y="32927130"/>
            <a:ext cx="27435049" cy="0"/>
          </a:xfrm>
          <a:prstGeom prst="line">
            <a:avLst/>
          </a:prstGeom>
          <a:ln w="12700" cap="flat" cmpd="sng" algn="ctr">
            <a:solidFill>
              <a:srgbClr val="E478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Subtitel 2"/>
          <p:cNvSpPr txBox="1">
            <a:spLocks/>
          </p:cNvSpPr>
          <p:nvPr/>
        </p:nvSpPr>
        <p:spPr>
          <a:xfrm>
            <a:off x="18940107" y="12692882"/>
            <a:ext cx="9735003" cy="6097054"/>
          </a:xfrm>
          <a:prstGeom prst="rect">
            <a:avLst/>
          </a:prstGeom>
          <a:noFill/>
        </p:spPr>
        <p:txBody>
          <a:bodyPr vert="horz" wrap="square" lIns="0" tIns="0" rIns="0" bIns="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spcBef>
                <a:spcPts val="0"/>
              </a:spcBef>
            </a:pP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Promotie-onderwerp</a:t>
            </a:r>
            <a:endPar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nl-NL" sz="2300" b="1" i="1" dirty="0" smtClean="0">
                <a:solidFill>
                  <a:srgbClr val="0F1012"/>
                </a:solidFill>
                <a:latin typeface="Verdana" panose="020B0604030504040204" pitchFamily="34" charset="0"/>
                <a:ea typeface="Verdana" panose="020B0604030504040204" pitchFamily="34" charset="0"/>
                <a:cs typeface="Verdana" panose="020B0604030504040204" pitchFamily="34" charset="0"/>
              </a:rPr>
              <a:t>Hoe </a:t>
            </a:r>
            <a:r>
              <a:rPr lang="nl-NL" sz="2300" b="1" i="1" dirty="0">
                <a:solidFill>
                  <a:srgbClr val="0F1012"/>
                </a:solidFill>
                <a:latin typeface="Verdana" panose="020B0604030504040204" pitchFamily="34" charset="0"/>
                <a:ea typeface="Verdana" panose="020B0604030504040204" pitchFamily="34" charset="0"/>
                <a:cs typeface="Verdana" panose="020B0604030504040204" pitchFamily="34" charset="0"/>
              </a:rPr>
              <a:t>kunnen we algoritmische optimalisatie modellen en </a:t>
            </a:r>
            <a:r>
              <a:rPr lang="nl-NL" sz="2300" b="1" i="1" dirty="0" err="1">
                <a:solidFill>
                  <a:srgbClr val="0F1012"/>
                </a:solidFill>
                <a:latin typeface="Verdana" panose="020B0604030504040204" pitchFamily="34" charset="0"/>
                <a:ea typeface="Verdana" panose="020B0604030504040204" pitchFamily="34" charset="0"/>
                <a:cs typeface="Verdana" panose="020B0604030504040204" pitchFamily="34" charset="0"/>
              </a:rPr>
              <a:t>social</a:t>
            </a:r>
            <a:r>
              <a:rPr lang="nl-NL" sz="2300" b="1" i="1" dirty="0">
                <a:solidFill>
                  <a:srgbClr val="0F1012"/>
                </a:solidFill>
                <a:latin typeface="Verdana" panose="020B0604030504040204" pitchFamily="34" charset="0"/>
                <a:ea typeface="Verdana" panose="020B0604030504040204" pitchFamily="34" charset="0"/>
                <a:cs typeface="Verdana" panose="020B0604030504040204" pitchFamily="34" charset="0"/>
              </a:rPr>
              <a:t> agent modellen combineren in een grootschalige simulatie voor de veranderende energiemarkt?</a:t>
            </a:r>
          </a:p>
          <a:p>
            <a:pPr>
              <a:lnSpc>
                <a:spcPct val="150000"/>
              </a:lnSpc>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Het doel van het project is om een (grootschalige) simulatie te ontwikkelen die agent modellen (voor het simuleren van menselijk gedrag) combineert met optimalisatie modellen (voor het optimaliseren van de energie infrastructuur). De wisselwerking tussen de optimalisatie van de infrastructuur en het (veranderende) gedrag van mensen zal hierin naar voren komen.</a:t>
            </a:r>
            <a:endParaRPr lang="en-US" sz="2300" dirty="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Subtitel 2"/>
          <p:cNvSpPr txBox="1">
            <a:spLocks/>
          </p:cNvSpPr>
          <p:nvPr/>
        </p:nvSpPr>
        <p:spPr>
          <a:xfrm>
            <a:off x="11346486" y="28543915"/>
            <a:ext cx="16968584" cy="2583015"/>
          </a:xfrm>
          <a:prstGeom prst="rect">
            <a:avLst/>
          </a:prstGeom>
          <a:noFill/>
        </p:spPr>
        <p:txBody>
          <a:bodyPr vert="horz" wrap="square" lIns="0" tIns="0" rIns="0" bIns="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lnSpc>
                <a:spcPct val="150000"/>
              </a:lnSpc>
              <a:spcBef>
                <a:spcPts val="0"/>
              </a:spcBef>
              <a:buFont typeface="Arial" panose="020B0604020202020204" pitchFamily="34" charset="0"/>
              <a:buChar char="•"/>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Welke sociale factoren zijn relevant</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a:t>
            </a:r>
            <a:endPar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50000"/>
              </a:lnSpc>
              <a:spcBef>
                <a:spcPts val="0"/>
              </a:spcBef>
              <a:buFont typeface="Arial" panose="020B0604020202020204" pitchFamily="34" charset="0"/>
              <a:buChar char="•"/>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Wat zijn interessante potentiële partners voor in dit onderzoek?</a:t>
            </a:r>
          </a:p>
          <a:p>
            <a:pPr marL="342900" lvl="0" indent="-342900">
              <a:lnSpc>
                <a:spcPct val="150000"/>
              </a:lnSpc>
              <a:spcBef>
                <a:spcPts val="0"/>
              </a:spcBef>
              <a:buFont typeface="Arial" panose="020B0604020202020204" pitchFamily="34" charset="0"/>
              <a:buChar char="•"/>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Wat is de meest interessante casus waarvoor zo’n simulatie zou kunnen worden toegepast?</a:t>
            </a:r>
          </a:p>
          <a:p>
            <a:pPr marL="342900" lvl="0" indent="-342900">
              <a:lnSpc>
                <a:spcPct val="150000"/>
              </a:lnSpc>
              <a:spcBef>
                <a:spcPts val="0"/>
              </a:spcBef>
              <a:buFont typeface="Arial" panose="020B0604020202020204" pitchFamily="34" charset="0"/>
              <a:buChar char="•"/>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Wat is de waarde van de grootschaligheid in deze aanpak?</a:t>
            </a:r>
          </a:p>
          <a:p>
            <a:pPr marL="342900" indent="-342900">
              <a:lnSpc>
                <a:spcPct val="150000"/>
              </a:lnSpc>
              <a:spcBef>
                <a:spcPts val="0"/>
              </a:spcBef>
              <a:buFont typeface="Arial" panose="020B0604020202020204" pitchFamily="34" charset="0"/>
              <a:buChar char="•"/>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In hoeverre lijkt het een haalbaar doel, en hoe kan ik zorgen dat het haalbaar wordt</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a:t>
            </a:r>
            <a:endPar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Tekstvak 45"/>
          <p:cNvSpPr txBox="1"/>
          <p:nvPr/>
        </p:nvSpPr>
        <p:spPr>
          <a:xfrm>
            <a:off x="11458484" y="27583284"/>
            <a:ext cx="16856586" cy="513026"/>
          </a:xfrm>
          <a:prstGeom prst="rect">
            <a:avLst/>
          </a:prstGeom>
          <a:noFill/>
        </p:spPr>
        <p:txBody>
          <a:bodyPr wrap="square" rtlCol="0">
            <a:spAutoFit/>
          </a:bodyPr>
          <a:lstStyle/>
          <a:p>
            <a:pPr algn="ctr" defTabSz="457200">
              <a:lnSpc>
                <a:spcPts val="3600"/>
              </a:lnSpc>
            </a:pPr>
            <a:r>
              <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Feedback-</a:t>
            </a: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vragen</a:t>
            </a:r>
            <a:endParaRPr lang="en-US" sz="28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Subtitel 2"/>
          <p:cNvSpPr txBox="1">
            <a:spLocks/>
          </p:cNvSpPr>
          <p:nvPr/>
        </p:nvSpPr>
        <p:spPr>
          <a:xfrm>
            <a:off x="11293402" y="12704088"/>
            <a:ext cx="6956891" cy="7371249"/>
          </a:xfrm>
          <a:prstGeom prst="rect">
            <a:avLst/>
          </a:prstGeom>
          <a:noFill/>
        </p:spPr>
        <p:txBody>
          <a:bodyPr vert="horz" wrap="square" lIns="0" tIns="0" rIns="0" bIns="0"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spcBef>
                <a:spcPts val="0"/>
              </a:spcBef>
            </a:pPr>
            <a:r>
              <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Het </a:t>
            </a: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promotie</a:t>
            </a:r>
            <a:r>
              <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traject</a:t>
            </a:r>
            <a:endPar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Mijn eerste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conferentie)paper, </a:t>
            </a:r>
          </a:p>
          <a:p>
            <a:pPr algn="l">
              <a:lnSpc>
                <a:spcPct val="150000"/>
              </a:lnSpc>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dat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voortbouwt op mijn </a:t>
            </a:r>
          </a:p>
          <a:p>
            <a:pPr algn="l">
              <a:lnSpc>
                <a:spcPct val="150000"/>
              </a:lnSpc>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masterscriptie, is inmiddels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gesubmit</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voor ISGT Europe 2018. </a:t>
            </a:r>
            <a:endPar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In de eerste anderhalf jaar is het verder het doel om een model op te leveren. Het verdiepen in relevante literatuur hoort hier ook bij.</a:t>
            </a:r>
          </a:p>
          <a:p>
            <a:pPr algn="l">
              <a:lnSpc>
                <a:spcPct val="150000"/>
              </a:lnSpc>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Na deze eerste fase zal implementatie volgen. De precieze richting bepalen we op basis van de bevindingen van de eerste fase en de resultaten die we behalen.</a:t>
            </a:r>
            <a:endParaRPr lang="en-US" sz="2300" dirty="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kstvak 42"/>
          <p:cNvSpPr txBox="1"/>
          <p:nvPr/>
        </p:nvSpPr>
        <p:spPr>
          <a:xfrm>
            <a:off x="1456087" y="12385304"/>
            <a:ext cx="9328385" cy="13596030"/>
          </a:xfrm>
          <a:prstGeom prst="rect">
            <a:avLst/>
          </a:prstGeom>
          <a:noFill/>
        </p:spPr>
        <p:txBody>
          <a:bodyPr wrap="square" rtlCol="0">
            <a:spAutoFit/>
          </a:bodyPr>
          <a:lstStyle/>
          <a:p>
            <a:pPr>
              <a:lnSpc>
                <a:spcPct val="150000"/>
              </a:lnSpc>
            </a:pP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Motivatie</a:t>
            </a:r>
            <a:r>
              <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om </a:t>
            </a: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te</a:t>
            </a:r>
            <a:r>
              <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starten</a:t>
            </a:r>
            <a:r>
              <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Ik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dacht erover om een PhD te gaan doen, maar wist niet of ik een voltijds PhD-traject zag zitten. Totdat ik door mijn scriptiebegeleider op dit traject werd gewezen: drie dagen werken, twee dagen onderzoek. </a:t>
            </a:r>
          </a:p>
          <a:p>
            <a:pPr>
              <a:lnSpc>
                <a:spcPct val="150000"/>
              </a:lnSpc>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Het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onderzoek bleek ook nog eens bijzonder goed aan te sluiten op zowel mijn master- als </a:t>
            </a:r>
            <a:r>
              <a:rPr lang="nl-NL" sz="2300" dirty="0" err="1">
                <a:solidFill>
                  <a:srgbClr val="0F1012"/>
                </a:solidFill>
                <a:latin typeface="Verdana" panose="020B0604030504040204" pitchFamily="34" charset="0"/>
                <a:ea typeface="Verdana" panose="020B0604030504040204" pitchFamily="34" charset="0"/>
                <a:cs typeface="Verdana" panose="020B0604030504040204" pitchFamily="34" charset="0"/>
              </a:rPr>
              <a:t>bachelorscriptie</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Tijdens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de werkdagen ben ik nog steeds bezig met (het ondersteunen van) onderzoek, maar word ik wel gedwongen verder te kijken dan mijn eigen onderzoek. Die afwisseling is wat mij betreft het grootste pluspunt van dit traject</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a:t>
            </a:r>
            <a:endParaRPr lang="en-US" sz="2300" b="1" dirty="0">
              <a:solidFill>
                <a:srgbClr val="0F1012"/>
              </a:solidFill>
              <a:latin typeface="Verdana" panose="020B0604030504040204" pitchFamily="34" charset="0"/>
              <a:ea typeface="Verdana" panose="020B0604030504040204" pitchFamily="34" charset="0"/>
              <a:cs typeface="Verdana" panose="020B0604030504040204" pitchFamily="34" charset="0"/>
            </a:endParaRPr>
          </a:p>
          <a:p>
            <a:pPr defTabSz="457200">
              <a:lnSpc>
                <a:spcPct val="150000"/>
              </a:lnSpc>
            </a:pPr>
            <a:endParaRPr lang="en-US" sz="2300" b="1" dirty="0">
              <a:solidFill>
                <a:srgbClr val="0F1012"/>
              </a:solidFill>
              <a:latin typeface="Verdana" panose="020B0604030504040204" pitchFamily="34" charset="0"/>
              <a:ea typeface="Verdana" panose="020B0604030504040204" pitchFamily="34" charset="0"/>
              <a:cs typeface="Verdana" panose="020B0604030504040204" pitchFamily="34" charset="0"/>
            </a:endParaRPr>
          </a:p>
          <a:p>
            <a:pPr defTabSz="457200">
              <a:lnSpc>
                <a:spcPct val="150000"/>
              </a:lnSpc>
            </a:pPr>
            <a:r>
              <a:rPr lang="en-US" sz="2800" b="1" dirty="0" err="1">
                <a:solidFill>
                  <a:srgbClr val="C00000"/>
                </a:solidFill>
                <a:latin typeface="Verdana" panose="020B0604030504040204" pitchFamily="34" charset="0"/>
                <a:ea typeface="Verdana" panose="020B0604030504040204" pitchFamily="34" charset="0"/>
                <a:cs typeface="Verdana" panose="020B0604030504040204" pitchFamily="34" charset="0"/>
              </a:rPr>
              <a:t>E</a:t>
            </a: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erste</a:t>
            </a:r>
            <a:r>
              <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800" b="1" dirty="0" err="1" smtClean="0">
                <a:solidFill>
                  <a:srgbClr val="C00000"/>
                </a:solidFill>
                <a:latin typeface="Verdana" panose="020B0604030504040204" pitchFamily="34" charset="0"/>
                <a:ea typeface="Verdana" panose="020B0604030504040204" pitchFamily="34" charset="0"/>
                <a:cs typeface="Verdana" panose="020B0604030504040204" pitchFamily="34" charset="0"/>
              </a:rPr>
              <a:t>indruk</a:t>
            </a:r>
            <a:endParaRPr lang="en-US"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In mijn werk bij ITS ondersteun ik onderzoekers bij het gebruik van HPC. Dit kan variëren van het regelen van toegang tot de juiste faciliteiten tot ondersteuning in algoritmeontwikkeling.</a:t>
            </a:r>
          </a:p>
          <a:p>
            <a:pPr>
              <a:lnSpc>
                <a:spcPct val="150000"/>
              </a:lnSpc>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Het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grootste pluspunt </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van dit PhD-programma blijkt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ook de grootste uitdaging. De grenzen tussen werk en onderzoek vervagen snel, vooral in de tijdsindeling. </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Feit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blijft dat het leuk is om op twee (of meer) plekken tegelijk bezig te zijn. </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Inmiddels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begin ik ook te merken dat beide rollen elkaar op bepaalde punten aanvullen</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a:t>
            </a:r>
            <a:r>
              <a:rPr lang="nl-NL" sz="2300" dirty="0"/>
              <a:t> </a:t>
            </a:r>
            <a:endParaRPr lang="nl-NL" sz="2300" dirty="0" smtClean="0"/>
          </a:p>
          <a:p>
            <a:pPr>
              <a:lnSpc>
                <a:spcPct val="150000"/>
              </a:lnSpc>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Ik </a:t>
            </a:r>
            <a:r>
              <a:rPr lang="nl-NL" sz="2300" dirty="0">
                <a:solidFill>
                  <a:srgbClr val="0F1012"/>
                </a:solidFill>
                <a:latin typeface="Verdana" panose="020B0604030504040204" pitchFamily="34" charset="0"/>
                <a:ea typeface="Verdana" panose="020B0604030504040204" pitchFamily="34" charset="0"/>
                <a:cs typeface="Verdana" panose="020B0604030504040204" pitchFamily="34" charset="0"/>
              </a:rPr>
              <a:t>mis op dit moment nog de aansluiting met mede-promovendi in dit traject.</a:t>
            </a:r>
          </a:p>
        </p:txBody>
      </p:sp>
      <p:pic>
        <p:nvPicPr>
          <p:cNvPr id="30" name="Picture 2" descr="Roel Brou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6518" y="6010643"/>
            <a:ext cx="5530108" cy="55301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6115" y="33287171"/>
            <a:ext cx="9363019" cy="8057590"/>
          </a:xfrm>
          <a:prstGeom prst="rect">
            <a:avLst/>
          </a:prstGeom>
        </p:spPr>
        <p:txBody>
          <a:bodyPr wrap="square">
            <a:spAutoFit/>
          </a:bodyPr>
          <a:lstStyle/>
          <a:p>
            <a:pPr defTabSz="457200">
              <a:lnSpc>
                <a:spcPts val="3600"/>
              </a:lnSpc>
            </a:pPr>
            <a:r>
              <a:rPr lang="nl-NL" sz="2300" b="1" dirty="0">
                <a:solidFill>
                  <a:srgbClr val="0F1012"/>
                </a:solidFill>
                <a:latin typeface="Verdana" panose="020B0604030504040204" pitchFamily="34" charset="0"/>
                <a:ea typeface="Verdana" panose="020B0604030504040204" pitchFamily="34" charset="0"/>
                <a:cs typeface="Verdana" panose="020B0604030504040204" pitchFamily="34" charset="0"/>
              </a:rPr>
              <a:t>INFORMATION AND TECHNOLOGY SERVICES</a:t>
            </a:r>
          </a:p>
          <a:p>
            <a:pPr defTabSz="457200">
              <a:lnSpc>
                <a:spcPct val="150000"/>
              </a:lnSpc>
              <a:spcBef>
                <a:spcPct val="20000"/>
              </a:spcBef>
            </a:pPr>
            <a:r>
              <a:rPr lang="nl-NL" sz="2300" dirty="0">
                <a:solidFill>
                  <a:schemeClr val="accent1"/>
                </a:solidFill>
                <a:latin typeface="Verdana" panose="020B0604030504040204" pitchFamily="34" charset="0"/>
                <a:ea typeface="Verdana" panose="020B0604030504040204" pitchFamily="34" charset="0"/>
                <a:cs typeface="Verdana" panose="020B0604030504040204" pitchFamily="34" charset="0"/>
              </a:rPr>
              <a:t>De directie Information </a:t>
            </a:r>
            <a:r>
              <a:rPr lang="nl-NL" sz="2300" dirty="0" err="1">
                <a:solidFill>
                  <a:schemeClr val="accent1"/>
                </a:solidFill>
                <a:latin typeface="Verdana" panose="020B0604030504040204" pitchFamily="34" charset="0"/>
                <a:ea typeface="Verdana" panose="020B0604030504040204" pitchFamily="34" charset="0"/>
                <a:cs typeface="Verdana" panose="020B0604030504040204" pitchFamily="34" charset="0"/>
              </a:rPr>
              <a:t>and</a:t>
            </a:r>
            <a:r>
              <a:rPr lang="nl-NL" sz="2300" dirty="0">
                <a:solidFill>
                  <a:schemeClr val="accent1"/>
                </a:solidFill>
                <a:latin typeface="Verdana" panose="020B0604030504040204" pitchFamily="34" charset="0"/>
                <a:ea typeface="Verdana" panose="020B0604030504040204" pitchFamily="34" charset="0"/>
                <a:cs typeface="Verdana" panose="020B0604030504040204" pitchFamily="34" charset="0"/>
              </a:rPr>
              <a:t> Technology Services (ITS) helpt studenten, docenten, onderzoekers en overige medewerkers hun werk optimaal uit te voeren. ITS ontwikkelt met domeinen, faculteiten en diensten oplossingen met inzet van eigentijdse informatietechnologie</a:t>
            </a:r>
            <a:r>
              <a:rPr lang="nl-NL" sz="23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endParaRPr>
          </a:p>
          <a:p>
            <a:pPr marL="685800" indent="-685800">
              <a:lnSpc>
                <a:spcPct val="150000"/>
              </a:lnSpc>
              <a:buFont typeface="Arial" panose="020B0604020202020204" pitchFamily="34" charset="0"/>
              <a:buChar char="•"/>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Research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and</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IT</a:t>
            </a:r>
          </a:p>
          <a:p>
            <a:pPr marL="685800" indent="-685800">
              <a:lnSpc>
                <a:spcPct val="150000"/>
              </a:lnSpc>
              <a:buFont typeface="Arial" panose="020B0604020202020204" pitchFamily="34" charset="0"/>
              <a:buChar char="•"/>
            </a:pP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Education</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and</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IT</a:t>
            </a:r>
          </a:p>
          <a:p>
            <a:pPr marL="685800" indent="-685800">
              <a:lnSpc>
                <a:spcPct val="150000"/>
              </a:lnSpc>
              <a:buFont typeface="Arial" panose="020B0604020202020204" pitchFamily="34" charset="0"/>
              <a:buChar char="•"/>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Information Security</a:t>
            </a:r>
          </a:p>
          <a:p>
            <a:pPr marL="685800" indent="-685800">
              <a:lnSpc>
                <a:spcPct val="150000"/>
              </a:lnSpc>
              <a:buFont typeface="Arial" panose="020B0604020202020204" pitchFamily="34" charset="0"/>
              <a:buChar char="•"/>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Help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and</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Advice</a:t>
            </a:r>
            <a:endPar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endParaRPr>
          </a:p>
          <a:p>
            <a:pPr marL="685800" indent="-685800">
              <a:lnSpc>
                <a:spcPct val="150000"/>
              </a:lnSpc>
              <a:buFont typeface="Arial" panose="020B0604020202020204" pitchFamily="34" charset="0"/>
              <a:buChar char="•"/>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Project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and</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Consultancy</a:t>
            </a:r>
          </a:p>
          <a:p>
            <a:pPr marL="685800" indent="-685800">
              <a:lnSpc>
                <a:spcPct val="150000"/>
              </a:lnSpc>
              <a:buFont typeface="Arial" panose="020B0604020202020204" pitchFamily="34" charset="0"/>
              <a:buChar char="•"/>
            </a:pP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Connect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and</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Communicate</a:t>
            </a:r>
            <a:endPar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endParaRPr>
          </a:p>
          <a:p>
            <a:pPr marL="685800" indent="-685800">
              <a:lnSpc>
                <a:spcPct val="150000"/>
              </a:lnSpc>
              <a:buFont typeface="Arial" panose="020B0604020202020204" pitchFamily="34" charset="0"/>
              <a:buChar char="•"/>
            </a:pP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Infrastructure</a:t>
            </a:r>
            <a:endPar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endParaRPr>
          </a:p>
          <a:p>
            <a:pPr marL="685800" indent="-685800">
              <a:lnSpc>
                <a:spcPct val="150000"/>
              </a:lnSpc>
              <a:buFont typeface="Arial" panose="020B0604020202020204" pitchFamily="34" charset="0"/>
              <a:buChar char="•"/>
            </a:pP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Administrative</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Systems</a:t>
            </a:r>
          </a:p>
          <a:p>
            <a:pPr marL="685800" indent="-685800">
              <a:lnSpc>
                <a:spcPct val="150000"/>
              </a:lnSpc>
              <a:buFont typeface="Arial" panose="020B0604020202020204" pitchFamily="34" charset="0"/>
              <a:buChar char="•"/>
            </a:pP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Governance</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nl-NL" sz="2300" dirty="0" err="1">
                <a:solidFill>
                  <a:srgbClr val="0F1012"/>
                </a:solidFill>
                <a:latin typeface="Verdana" panose="020B0604030504040204" pitchFamily="34" charset="0"/>
                <a:ea typeface="Verdana" panose="020B0604030504040204" pitchFamily="34" charset="0"/>
                <a:cs typeface="Verdana" panose="020B0604030504040204" pitchFamily="34" charset="0"/>
              </a:rPr>
              <a:t>P</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olicies</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and</a:t>
            </a:r>
            <a:r>
              <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rPr>
              <a:t> </a:t>
            </a:r>
            <a:r>
              <a:rPr lang="nl-NL" sz="2300" dirty="0" err="1" smtClean="0">
                <a:solidFill>
                  <a:srgbClr val="0F1012"/>
                </a:solidFill>
                <a:latin typeface="Verdana" panose="020B0604030504040204" pitchFamily="34" charset="0"/>
                <a:ea typeface="Verdana" panose="020B0604030504040204" pitchFamily="34" charset="0"/>
                <a:cs typeface="Verdana" panose="020B0604030504040204" pitchFamily="34" charset="0"/>
              </a:rPr>
              <a:t>Guidelines</a:t>
            </a:r>
            <a:endParaRPr lang="nl-NL" sz="2300" dirty="0" smtClean="0">
              <a:solidFill>
                <a:srgbClr val="0F1012"/>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3B6A0D043649824C85CC38FCBDD7DC08@eurprd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0108" y="20901506"/>
            <a:ext cx="9735002" cy="403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473FAF7F2B4EEA4790FEAEE0CDE8529B@eurprd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7578" y="26473017"/>
            <a:ext cx="8213444" cy="57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466198" y="19956720"/>
            <a:ext cx="6120680" cy="513026"/>
          </a:xfrm>
          <a:prstGeom prst="rect">
            <a:avLst/>
          </a:prstGeom>
          <a:noFill/>
        </p:spPr>
        <p:txBody>
          <a:bodyPr wrap="square" rtlCol="0">
            <a:spAutoFit/>
          </a:bodyPr>
          <a:lstStyle/>
          <a:p>
            <a:pPr algn="ctr" defTabSz="457200">
              <a:lnSpc>
                <a:spcPts val="3600"/>
              </a:lnSpc>
            </a:pPr>
            <a:r>
              <a:rPr lang="en-US" sz="2800" b="1" dirty="0">
                <a:solidFill>
                  <a:srgbClr val="C00000"/>
                </a:solidFill>
                <a:latin typeface="Verdana" panose="020B0604030504040204" pitchFamily="34" charset="0"/>
                <a:ea typeface="Verdana" panose="020B0604030504040204" pitchFamily="34" charset="0"/>
                <a:cs typeface="Verdana" panose="020B0604030504040204" pitchFamily="34" charset="0"/>
              </a:rPr>
              <a:t>De planning</a:t>
            </a:r>
          </a:p>
        </p:txBody>
      </p:sp>
      <p:pic>
        <p:nvPicPr>
          <p:cNvPr id="25" name="Afbeelding 6">
            <a:extLst>
              <a:ext uri="{FF2B5EF4-FFF2-40B4-BE49-F238E27FC236}">
                <a16:creationId xmlns:a16="http://schemas.microsoft.com/office/drawing/2014/main" id="{A8B46794-FF65-4B51-96D2-DDC5A7AA6696}"/>
              </a:ext>
            </a:extLst>
          </p:cNvPr>
          <p:cNvPicPr>
            <a:picLocks noChangeAspect="1"/>
          </p:cNvPicPr>
          <p:nvPr/>
        </p:nvPicPr>
        <p:blipFill>
          <a:blip r:embed="rId7"/>
          <a:stretch>
            <a:fillRect/>
          </a:stretch>
        </p:blipFill>
        <p:spPr>
          <a:xfrm>
            <a:off x="16489907" y="12816167"/>
            <a:ext cx="1557260" cy="1569473"/>
          </a:xfrm>
          <a:prstGeom prst="rect">
            <a:avLst/>
          </a:prstGeom>
        </p:spPr>
      </p:pic>
      <p:pic>
        <p:nvPicPr>
          <p:cNvPr id="24" name="Picture 4" descr="Afbeeldingsresultaat voor its u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05157" y="33287170"/>
            <a:ext cx="7952099" cy="79520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Afbeelding 1" descr="Afbeeldingsresultaat voor surfsara cartesiu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05158" y="20718601"/>
            <a:ext cx="7348007" cy="489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kstvak 28"/>
          <p:cNvSpPr txBox="1"/>
          <p:nvPr/>
        </p:nvSpPr>
        <p:spPr>
          <a:xfrm>
            <a:off x="14201506" y="1537059"/>
            <a:ext cx="14689631" cy="2730887"/>
          </a:xfrm>
          <a:prstGeom prst="rect">
            <a:avLst/>
          </a:prstGeom>
          <a:noFill/>
        </p:spPr>
        <p:txBody>
          <a:bodyPr wrap="none" lIns="0" tIns="0" rIns="0" bIns="0" rtlCol="0">
            <a:noAutofit/>
          </a:bodyPr>
          <a:lstStyle/>
          <a:p>
            <a:pPr algn="r">
              <a:lnSpc>
                <a:spcPts val="5400"/>
              </a:lnSpc>
            </a:pPr>
            <a:r>
              <a:rPr lang="nl-NL" sz="3500" b="1" kern="5400" dirty="0" err="1" smtClean="0">
                <a:solidFill>
                  <a:srgbClr val="E47823"/>
                </a:solidFill>
                <a:latin typeface="Verdana"/>
                <a:cs typeface="Verdana"/>
              </a:rPr>
              <a:t>Faculteit Bétawetenschappen</a:t>
            </a:r>
            <a:endParaRPr lang="nl-NL" sz="3500" b="1" kern="5400" dirty="0" smtClean="0">
              <a:solidFill>
                <a:srgbClr val="E47823"/>
              </a:solidFill>
              <a:latin typeface="Verdana"/>
              <a:cs typeface="Verdana"/>
            </a:endParaRPr>
          </a:p>
          <a:p>
            <a:pPr algn="r">
              <a:lnSpc>
                <a:spcPts val="5400"/>
              </a:lnSpc>
            </a:pPr>
            <a:r>
              <a:rPr lang="nl-NL" sz="3500" b="1" kern="5400" dirty="0" smtClean="0">
                <a:solidFill>
                  <a:srgbClr val="E47823"/>
                </a:solidFill>
                <a:latin typeface="Verdana"/>
                <a:cs typeface="Verdana"/>
              </a:rPr>
              <a:t>Departement Informatica</a:t>
            </a:r>
            <a:endParaRPr lang="nl-NL" sz="3500" b="1" kern="5400" dirty="0">
              <a:solidFill>
                <a:srgbClr val="E47823"/>
              </a:solidFill>
              <a:latin typeface="Verdana"/>
              <a:cs typeface="Verdana"/>
            </a:endParaRPr>
          </a:p>
          <a:p>
            <a:pPr algn="r">
              <a:lnSpc>
                <a:spcPts val="5400"/>
              </a:lnSpc>
            </a:pPr>
            <a:r>
              <a:rPr lang="nl-NL" sz="3500" dirty="0">
                <a:solidFill>
                  <a:srgbClr val="E47823"/>
                </a:solidFill>
                <a:latin typeface="Verdana"/>
                <a:cs typeface="Verdana"/>
                <a:hlinkClick r:id="rId10"/>
              </a:rPr>
              <a:t>https://</a:t>
            </a:r>
            <a:r>
              <a:rPr lang="nl-NL" sz="3500" dirty="0" smtClean="0">
                <a:solidFill>
                  <a:srgbClr val="E47823"/>
                </a:solidFill>
                <a:latin typeface="Verdana"/>
                <a:cs typeface="Verdana"/>
                <a:hlinkClick r:id="rId10"/>
              </a:rPr>
              <a:t>www.uu.nl/organisatie/departement-informatica</a:t>
            </a:r>
            <a:r>
              <a:rPr lang="nl-NL" sz="3500" dirty="0" smtClean="0">
                <a:solidFill>
                  <a:srgbClr val="E47823"/>
                </a:solidFill>
                <a:latin typeface="Verdana"/>
                <a:cs typeface="Verdana"/>
              </a:rPr>
              <a:t/>
            </a:r>
            <a:br>
              <a:rPr lang="nl-NL" sz="3500" dirty="0" smtClean="0">
                <a:solidFill>
                  <a:srgbClr val="E47823"/>
                </a:solidFill>
                <a:latin typeface="Verdana"/>
                <a:cs typeface="Verdana"/>
              </a:rPr>
            </a:br>
            <a:r>
              <a:rPr lang="nl-NL" sz="3500" b="1" i="1" dirty="0">
                <a:solidFill>
                  <a:srgbClr val="E47823"/>
                </a:solidFill>
                <a:latin typeface="Verdana"/>
                <a:cs typeface="Verdana"/>
              </a:rPr>
              <a:t>in samenwerking met </a:t>
            </a:r>
            <a:r>
              <a:rPr lang="nl-NL" sz="3500" b="1" i="1" dirty="0" err="1">
                <a:solidFill>
                  <a:srgbClr val="E47823"/>
                </a:solidFill>
                <a:latin typeface="Verdana"/>
                <a:cs typeface="Verdana"/>
              </a:rPr>
              <a:t>Career</a:t>
            </a:r>
            <a:r>
              <a:rPr lang="nl-NL" sz="3500" b="1" i="1" dirty="0">
                <a:solidFill>
                  <a:srgbClr val="E47823"/>
                </a:solidFill>
                <a:latin typeface="Verdana"/>
                <a:cs typeface="Verdana"/>
              </a:rPr>
              <a:t> Services</a:t>
            </a:r>
            <a:endParaRPr lang="nl-NL" sz="3500" b="1" dirty="0">
              <a:solidFill>
                <a:srgbClr val="E47823"/>
              </a:solidFill>
            </a:endParaRPr>
          </a:p>
        </p:txBody>
      </p:sp>
      <p:pic>
        <p:nvPicPr>
          <p:cNvPr id="35" name="Picture 2" descr="Grafische weergave van het BMBF-concep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1428" r="51937" b="53858"/>
          <a:stretch/>
        </p:blipFill>
        <p:spPr bwMode="auto">
          <a:xfrm>
            <a:off x="20826238" y="34343779"/>
            <a:ext cx="8055154" cy="542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791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Huisstijlposter">
  <a:themeElements>
    <a:clrScheme name="Huisstijlposter">
      <a:dk1>
        <a:srgbClr val="C10033"/>
      </a:dk1>
      <a:lt1>
        <a:sysClr val="window" lastClr="FFFFFF"/>
      </a:lt1>
      <a:dk2>
        <a:srgbClr val="DC931A"/>
      </a:dk2>
      <a:lt2>
        <a:srgbClr val="F5D300"/>
      </a:lt2>
      <a:accent1>
        <a:srgbClr val="000000"/>
      </a:accent1>
      <a:accent2>
        <a:srgbClr val="222D80"/>
      </a:accent2>
      <a:accent3>
        <a:srgbClr val="5DB4E5"/>
      </a:accent3>
      <a:accent4>
        <a:srgbClr val="5F247D"/>
      </a:accent4>
      <a:accent5>
        <a:srgbClr val="A10065"/>
      </a:accent5>
      <a:accent6>
        <a:srgbClr val="CCCE1E"/>
      </a:accent6>
      <a:hlink>
        <a:srgbClr val="118F40"/>
      </a:hlink>
      <a:folHlink>
        <a:srgbClr val="FBF4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Huisstijlposter.thmx</Template>
  <TotalTime>11538</TotalTime>
  <Words>520</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Verdana</vt:lpstr>
      <vt:lpstr>Huisstijlposter</vt:lpstr>
      <vt:lpstr>PowerPoint Presentation</vt:lpstr>
    </vt:vector>
  </TitlesOfParts>
  <Company>UU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Frouke</dc:creator>
  <cp:lastModifiedBy>Jet Haasbroek</cp:lastModifiedBy>
  <cp:revision>266</cp:revision>
  <cp:lastPrinted>2018-03-23T08:55:48Z</cp:lastPrinted>
  <dcterms:created xsi:type="dcterms:W3CDTF">2013-01-24T08:51:25Z</dcterms:created>
  <dcterms:modified xsi:type="dcterms:W3CDTF">2018-04-04T12:40:55Z</dcterms:modified>
</cp:coreProperties>
</file>